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</p:sldIdLst>
  <p:sldSz cx="9144000" cy="6858000" type="screen4x3"/>
  <p:notesSz cx="70770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BD94D-CAB9-42EF-8278-1E63533C6BB3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52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89952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C3F080-8111-4FBF-A83B-C35340864F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D0AFA-4269-4FB5-A861-DF074FB069BE}" type="datetimeFigureOut">
              <a:rPr lang="en-US" smtClean="0"/>
              <a:pPr/>
              <a:t>9/21/2009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0DA9E-3208-468D-BE91-97B99DDCC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hyperlink" Target="http://images.google.com/imgres?imgurl=http://imgnews.hurriyet.com.tr/LiveImages%5Cphotonews%5C10th%20anniversary%20of%20Columbine%20shooting%5C11.jpg&amp;imgrefurl=http://photonews.hurriyet.com.tr/galeridetay.aspx?cid=22187&amp;p=3&amp;rid=18813&amp;usg=__SNb4jtxjazgHPcy2bd8vhcvLMQk=&amp;h=312&amp;w=470&amp;sz=22&amp;hl=en&amp;start=22&amp;um=1&amp;tbnid=t1Tsya5WGdPtGM:&amp;tbnh=86&amp;tbnw=129&amp;prev=/images?q=columbine+shooting&amp;ndsp=18&amp;hl=en&amp;rlz=1T4ADBR_enUS309US309&amp;sa=N&amp;start=18&amp;um=1" TargetMode="External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hyperlink" Target="http://images.google.com/imgres?imgurl=http://repairstemcell.files.wordpress.com/2009/02/dolly-the-sheep.jpg&amp;imgrefurl=http://repairstemcell.wordpress.com/2009/02/23/dolly-the-cloned-sheep-in-memorium/&amp;usg=__itCl5dG8UANXauDxod0ZvWg2fi4=&amp;h=450&amp;w=321&amp;sz=25&amp;hl=en&amp;start=1&amp;um=1&amp;tbnid=zNl9ay68jWsTZM:&amp;tbnh=127&amp;tbnw=91&amp;prev=/images?q=Dolly+the+sheep&amp;hl=en&amp;rlz=1T4ADBR_enUS309US309&amp;sa=N&amp;um=1" TargetMode="External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images.google.com/imgres?imgurl=http://www.welchallyn.com/images/products/fullsize/Defibrillation/AEDs/Aed20wpads_972211E_product2_MC.jpg&amp;imgrefurl=http://beyondtheoutside.wordpress.com/&amp;usg=__VgwgEZzIPc9sUwVVAImj7g0pja0=&amp;h=389&amp;w=400&amp;sz=28&amp;hl=en&amp;start=3&amp;um=1&amp;tbnid=H8UQtsyb2k8YpM:&amp;tbnh=121&amp;tbnw=124&amp;prev=/images?q=AED+Machine&amp;hl=en&amp;rlz=1T4ADBR_enUS309US309&amp;sa=N&amp;um=1" TargetMode="Externa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hearth.library.cornell.edu/cgi/t/text/pageviewer-idx?c=hearth&amp;cc=hearth&amp;idno=6060814_5319_001&amp;node=6060814_5319_001:7.3&amp;frm=frameset&amp;view=text&amp;seq=19" TargetMode="External"/><Relationship Id="rId3" Type="http://schemas.openxmlformats.org/officeDocument/2006/relationships/image" Target="../media/image2.emf"/><Relationship Id="rId7" Type="http://schemas.openxmlformats.org/officeDocument/2006/relationships/hyperlink" Target="http://hearth.library.cornell.edu/cgi/t/text/pageviewer-idx?c=hearth;cc=hearth;rgn=full%20text;idno=6060814_5319_001;didno=6060814_5319_001;view=image;seq=0019;node=6060814_5319_001:7.3" TargetMode="External"/><Relationship Id="rId12" Type="http://schemas.openxmlformats.org/officeDocument/2006/relationships/hyperlink" Target="http://hearth.library.cornell.edu/cgi/t/text/pageviewer-idx?c=hearth&amp;cc=hearth&amp;idno=6060814_5332_001&amp;node=6060814_5332_001:4.12&amp;frm=frameset&amp;view=text&amp;seq=63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earth.library.cornell.edu/cgi/t/text/pageviewer-idx?c=hearth&amp;cc=hearth&amp;idno=4732504_5372_001&amp;node=4732504_5372_001:7.8&amp;frm=frameset&amp;view=text&amp;seq=44" TargetMode="External"/><Relationship Id="rId11" Type="http://schemas.openxmlformats.org/officeDocument/2006/relationships/hyperlink" Target="http://hearth.library.cornell.edu/cgi/t/text/pageviewer-idx?c=hearth;cc=hearth;rgn=full%20text;idno=6060814_5332_001;didno=6060814_5332_001;view=image;seq=0063;node=6060814_5332_001:4.12" TargetMode="External"/><Relationship Id="rId5" Type="http://schemas.openxmlformats.org/officeDocument/2006/relationships/hyperlink" Target="http://hearth.library.cornell.edu/cgi/t/text/pageviewer-idx?c=hearth;cc=hearth;rgn=full%20text;idno=4732504_5372_001;didno=4732504_5372_001;view=image;seq=0044;node=4732504_5372_001:7.8" TargetMode="External"/><Relationship Id="rId10" Type="http://schemas.openxmlformats.org/officeDocument/2006/relationships/hyperlink" Target="http://hearth.library.cornell.edu/cgi/t/text/pageviewer-idx?c=hearth&amp;cc=hearth&amp;idno=6060814_5321_001&amp;node=6060814_5321_001:7.3&amp;frm=frameset&amp;view=text&amp;seq=23" TargetMode="External"/><Relationship Id="rId4" Type="http://schemas.openxmlformats.org/officeDocument/2006/relationships/image" Target="../media/image3.emf"/><Relationship Id="rId9" Type="http://schemas.openxmlformats.org/officeDocument/2006/relationships/hyperlink" Target="http://hearth.library.cornell.edu/cgi/t/text/pageviewer-idx?c=hearth;cc=hearth;rgn=full%20text;idno=6060814_5321_001;didno=6060814_5321_001;view=image;seq=0023;node=6060814_5321_001:7.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hearth.library.cornell.edu/cgi/t/text/pagevieweridx?c=hearth&amp;cc=hearth&amp;idno=4732504_5373_001&amp;node=4732504_5373_001%3A6.10&amp;frm=frameset&amp;view=text&amp;seq=66" TargetMode="Externa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emf"/><Relationship Id="rId7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bi.gov/page2/feb08/tradebom_022608.html" TargetMode="External"/><Relationship Id="rId3" Type="http://schemas.openxmlformats.org/officeDocument/2006/relationships/image" Target="../media/image2.emf"/><Relationship Id="rId7" Type="http://schemas.openxmlformats.org/officeDocument/2006/relationships/hyperlink" Target="http://www.abc.net.au/science/features/biotech/1990.htm" TargetMode="External"/><Relationship Id="rId12" Type="http://schemas.openxmlformats.org/officeDocument/2006/relationships/hyperlink" Target="http://history1900s.about.com/od/famouscrimesscandals/a/columbine.htm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idyouknow.org/dvd/dvdhistory.htm" TargetMode="External"/><Relationship Id="rId11" Type="http://schemas.openxmlformats.org/officeDocument/2006/relationships/hyperlink" Target="http://www.associatedcontent.com/" TargetMode="External"/><Relationship Id="rId5" Type="http://schemas.openxmlformats.org/officeDocument/2006/relationships/hyperlink" Target="http://www.thegameconsole.com/%20%09videogames96.htm" TargetMode="External"/><Relationship Id="rId10" Type="http://schemas.openxmlformats.org/officeDocument/2006/relationships/hyperlink" Target="http://hearth.library.cornell.edu/cgi/t/text/pageviewer-idx?c=hearth&amp;cc=hearth&amp;idno" TargetMode="External"/><Relationship Id="rId4" Type="http://schemas.openxmlformats.org/officeDocument/2006/relationships/image" Target="../media/image3.emf"/><Relationship Id="rId9" Type="http://schemas.openxmlformats.org/officeDocument/2006/relationships/hyperlink" Target="http://www.wired.com/science/%20%09discoveries/news/2007/08/dayintech_0807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ho.int/foodsafety/publications/%20%09biotech/20questions/en/" TargetMode="External"/><Relationship Id="rId3" Type="http://schemas.openxmlformats.org/officeDocument/2006/relationships/image" Target="../media/image2.emf"/><Relationship Id="rId7" Type="http://schemas.openxmlformats.org/officeDocument/2006/relationships/hyperlink" Target="http://www.usatoday.com/news/top25-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wu.edu/~nsarchiv/NSAEBB/NSAEBB39/" TargetMode="External"/><Relationship Id="rId5" Type="http://schemas.openxmlformats.org/officeDocument/2006/relationships/hyperlink" Target="http://thomas.loc.gov/cgi-" TargetMode="External"/><Relationship Id="rId4" Type="http://schemas.openxmlformats.org/officeDocument/2006/relationships/image" Target="../media/image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emf"/><Relationship Id="rId7" Type="http://schemas.openxmlformats.org/officeDocument/2006/relationships/hyperlink" Target="http://images.google.com/imgres?imgurl=http://www.emuglx.net/images/systems/MD2_sega_megadrive2.jpg&amp;imgrefurl=http://zaniac.wordpress.com/2009/01/23/early-gaming-memories/&amp;usg=__d3KU5K7gVlVQcOeVAkYrBzRPhO4=&amp;h=303&amp;w=429&amp;sz=35&amp;hl=en&amp;start=3&amp;um=1&amp;tbnid=BbW59JGw51LLoM:&amp;tbnh=89&amp;tbnw=126&amp;prev=/images?q=sega&amp;hl=en&amp;rlz=1T4ADBR_enUS309US309&amp;um=1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images.google.com/imgres?imgurl=http://upload.wikimedia.org/wikipedia/commons/thumb/8/82/Nintendo_64.jpg/765px-Nintendo_64.jpg&amp;imgrefurl=http://commons.wikimedia.org/wiki/File:Nintendo_64.jpg&amp;usg=__e83E0O_OJYolTAHxYBvH37kgWyM=&amp;h=600&amp;w=765&amp;sz=58&amp;hl=en&amp;start=1&amp;um=1&amp;tbnid=ylDuiTNOq6e9MM:&amp;tbnh=111&amp;tbnw=142&amp;prev=/images?q=nintendo+64&amp;hl=en&amp;rlz=1T4ADBR_enUS309US309&amp;sa=N&amp;um=1" TargetMode="External"/><Relationship Id="rId10" Type="http://schemas.openxmlformats.org/officeDocument/2006/relationships/image" Target="../media/image12.jpeg"/><Relationship Id="rId4" Type="http://schemas.openxmlformats.org/officeDocument/2006/relationships/image" Target="../media/image3.emf"/><Relationship Id="rId9" Type="http://schemas.openxmlformats.org/officeDocument/2006/relationships/hyperlink" Target="http://images.google.com/imgres?imgurl=http://www.esi.uclm.es/museo/downloads/PlayStation/PlayStation.jpg&amp;imgrefurl=http://www.esi.uclm.es/museo/index_en.html&amp;usg=__OErr9C6x3pAFUt6fIW6psUCC_X0=&amp;h=300&amp;w=400&amp;sz=12&amp;hl=en&amp;start=1&amp;um=1&amp;tbnid=FUvKoSIG3ZohdM:&amp;tbnh=93&amp;tbnw=124&amp;prev=/images?q=play+station&amp;hl=en&amp;rlz=1T4ADBR_enUS309US309&amp;um=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04800" y="1143000"/>
            <a:ext cx="88392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dirty="0" smtClean="0">
                <a:latin typeface="+mj-lt"/>
              </a:rPr>
              <a:t>The Booming 90’s </a:t>
            </a:r>
            <a:endParaRPr lang="en-US" sz="115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400" y="48006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j-lt"/>
              </a:rPr>
              <a:t>By: Amy </a:t>
            </a:r>
            <a:r>
              <a:rPr lang="en-US" sz="2400" dirty="0" err="1" smtClean="0">
                <a:latin typeface="+mj-lt"/>
              </a:rPr>
              <a:t>Guggisberg</a:t>
            </a:r>
            <a:endParaRPr lang="en-US" sz="2400" dirty="0"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8" name="Straight Connector 7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600200" y="2286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Mad Cow Disease </a:t>
            </a:r>
            <a:endParaRPr lang="en-US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1371600"/>
            <a:ext cx="7620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Beginning of the 90’s through 1996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Cows were coming down with a disease that killed them, and there was a fear it could be passed to</a:t>
            </a:r>
          </a:p>
          <a:p>
            <a:r>
              <a:rPr lang="en-US" sz="2400" dirty="0" smtClean="0"/>
              <a:t>humans.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Families were now nervous to eat meat,</a:t>
            </a:r>
          </a:p>
          <a:p>
            <a:r>
              <a:rPr lang="en-US" sz="2400" dirty="0" smtClean="0"/>
              <a:t>and were more nervous consumers.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We needed to educate individuals on what mad cow disease was and how to protect ourselves. </a:t>
            </a:r>
            <a:endParaRPr lang="en-US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248399" y="2667000"/>
            <a:ext cx="2141717" cy="1447800"/>
            <a:chOff x="6248399" y="2667000"/>
            <a:chExt cx="2141717" cy="1447800"/>
          </a:xfrm>
        </p:grpSpPr>
        <p:pic>
          <p:nvPicPr>
            <p:cNvPr id="22530" name="Picture 2" descr="http://www.skrewtips.com/img/sick_cow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248399" y="2667000"/>
              <a:ext cx="2141717" cy="1447800"/>
            </a:xfrm>
            <a:prstGeom prst="rect">
              <a:avLst/>
            </a:prstGeom>
            <a:noFill/>
          </p:spPr>
        </p:pic>
        <p:sp>
          <p:nvSpPr>
            <p:cNvPr id="11" name="Rectangle 10"/>
            <p:cNvSpPr/>
            <p:nvPr/>
          </p:nvSpPr>
          <p:spPr>
            <a:xfrm>
              <a:off x="6248400" y="3886200"/>
              <a:ext cx="208262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</a:rPr>
                <a:t>http://www.skrewtips.com/img/sick_cow.jpg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600200" y="2286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+mj-lt"/>
              </a:rPr>
              <a:t>Desert Storm </a:t>
            </a:r>
            <a:endParaRPr lang="en-US" sz="60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1219200"/>
            <a:ext cx="7239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August 2, 1990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Many individuals were sent over seas to help fight and control this conflict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Families were now losing members because they needed to serve our country.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We needed to understand that family </a:t>
            </a:r>
          </a:p>
          <a:p>
            <a:r>
              <a:rPr lang="en-US" sz="2400" dirty="0" smtClean="0"/>
              <a:t>structures were changing as fathers,</a:t>
            </a:r>
          </a:p>
          <a:p>
            <a:r>
              <a:rPr lang="en-US" sz="2400" dirty="0" smtClean="0"/>
              <a:t>mothers, and siblings were leaving the </a:t>
            </a:r>
          </a:p>
          <a:p>
            <a:r>
              <a:rPr lang="en-US" sz="2400" dirty="0" smtClean="0"/>
              <a:t>current structure. </a:t>
            </a: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096000" y="3505200"/>
            <a:ext cx="2667000" cy="1981200"/>
            <a:chOff x="6096000" y="3581400"/>
            <a:chExt cx="2438400" cy="1752600"/>
          </a:xfrm>
        </p:grpSpPr>
        <p:pic>
          <p:nvPicPr>
            <p:cNvPr id="23554" name="Picture 2" descr="http://www.globalsecurity.org/military/library/policy/army/fm/7-21-13/image3889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172200" y="3581400"/>
              <a:ext cx="2336800" cy="1752600"/>
            </a:xfrm>
            <a:prstGeom prst="rect">
              <a:avLst/>
            </a:prstGeom>
            <a:noFill/>
          </p:spPr>
        </p:pic>
        <p:sp>
          <p:nvSpPr>
            <p:cNvPr id="12" name="Rectangle 11"/>
            <p:cNvSpPr/>
            <p:nvPr/>
          </p:nvSpPr>
          <p:spPr>
            <a:xfrm>
              <a:off x="6096000" y="4953000"/>
              <a:ext cx="24384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</a:rPr>
                <a:t>http://www.globalsecurity.org/military/library/policy/army/fm/7-21-13/image3889.jpg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600200" y="2286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Columbine Shooting</a:t>
            </a:r>
            <a:endParaRPr lang="en-US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1295400"/>
            <a:ext cx="6934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April 20, 1999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12 students, 1 teacher, and the 2 gunman were killed in the shooting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Families were affected by such a tragic </a:t>
            </a:r>
          </a:p>
          <a:p>
            <a:r>
              <a:rPr lang="en-US" sz="2400" dirty="0" smtClean="0"/>
              <a:t>event that happened in schools.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We needed to be there to help students cope with such a shocking event. We also need to be there to assure them and their families that they were safe in the school system. </a:t>
            </a:r>
            <a:endParaRPr lang="en-US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629400" y="2667000"/>
            <a:ext cx="2257424" cy="1510844"/>
            <a:chOff x="6629400" y="2667000"/>
            <a:chExt cx="2257424" cy="1510844"/>
          </a:xfrm>
        </p:grpSpPr>
        <p:pic>
          <p:nvPicPr>
            <p:cNvPr id="24578" name="Picture 2" descr="http://t0.gstatic.com/images?q=tbn:t1Tsya5WGdPtGM:http://imgnews.hurriyet.com.tr/LiveImages%255Cphotonews%255C10th%2520anniversary%2520of%2520Columbine%2520shooting%255C11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629400" y="2667000"/>
              <a:ext cx="2257424" cy="1504951"/>
            </a:xfrm>
            <a:prstGeom prst="rect">
              <a:avLst/>
            </a:prstGeom>
            <a:noFill/>
          </p:spPr>
        </p:pic>
        <p:sp>
          <p:nvSpPr>
            <p:cNvPr id="11" name="Rectangle 10"/>
            <p:cNvSpPr/>
            <p:nvPr/>
          </p:nvSpPr>
          <p:spPr>
            <a:xfrm>
              <a:off x="6629400" y="3962400"/>
              <a:ext cx="131638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</a:rPr>
                <a:t>photonews.hurriyet.com.tr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524000" y="22860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Medical Advances</a:t>
            </a:r>
            <a:endParaRPr lang="en-US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1295400"/>
            <a:ext cx="6934200" cy="411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 Stem Cell Research</a:t>
            </a:r>
          </a:p>
          <a:p>
            <a:pPr>
              <a:buFont typeface="Arial" pitchFamily="34" charset="0"/>
              <a:buChar char="•"/>
            </a:pPr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Cloning</a:t>
            </a:r>
          </a:p>
          <a:p>
            <a:pPr>
              <a:buFont typeface="Arial" pitchFamily="34" charset="0"/>
              <a:buChar char="•"/>
            </a:pPr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Safe Medical Devices of 1990</a:t>
            </a:r>
          </a:p>
          <a:p>
            <a:pPr>
              <a:buFont typeface="Arial" pitchFamily="34" charset="0"/>
              <a:buChar char="•"/>
            </a:pPr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AED Machine</a:t>
            </a:r>
            <a:endParaRPr lang="en-US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600200" y="2286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Stem Cell Research </a:t>
            </a:r>
            <a:endParaRPr lang="en-US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1447800"/>
            <a:ext cx="7010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Early 1990’s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The discovery of stem cell and the beginning of research.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Families are encountering a controversial topic which could impact the family system.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We needed to become informed about the topic, and see how it may effect the “humans” that we speak about.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600200" y="2286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Cloning </a:t>
            </a:r>
            <a:endParaRPr lang="en-US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1524000"/>
            <a:ext cx="7467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1997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Dolly the first sheep was cloned.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Families now may have other options when having children.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We had to change how we talked about the reproduction and birth of humans. </a:t>
            </a:r>
            <a:endParaRPr lang="en-US" sz="2400" dirty="0"/>
          </a:p>
        </p:txBody>
      </p:sp>
      <p:pic>
        <p:nvPicPr>
          <p:cNvPr id="25602" name="Picture 2" descr="http://t1.gstatic.com/images?q=tbn:zNl9ay68jWsTZM:http://repairstemcell.files.wordpress.com/2009/02/dolly-the-sheep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86600" y="914400"/>
            <a:ext cx="1389975" cy="19398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600200" y="3048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Safe Devices of 1990 </a:t>
            </a:r>
            <a:endParaRPr lang="en-US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1600200"/>
            <a:ext cx="7086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October 1990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This gave consumer protection to individuals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The families now had protection for medical products that they used.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We need to inform students and consumers of this right/protection that the government had given them. </a:t>
            </a:r>
            <a:endParaRPr lang="en-US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676400" y="228600"/>
            <a:ext cx="746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AED Machine </a:t>
            </a:r>
            <a:endParaRPr lang="en-US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1295400"/>
            <a:ext cx="6858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Early 1990s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New machines were produced, using voice commands, allowing everyone to use them.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Families now had a new source to help in the time of an emergency.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We needed to become familiar with this product so that we were able to educate others.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858000" y="1371600"/>
            <a:ext cx="1905000" cy="1833265"/>
            <a:chOff x="6858000" y="1371600"/>
            <a:chExt cx="1905000" cy="1833265"/>
          </a:xfrm>
        </p:grpSpPr>
        <p:pic>
          <p:nvPicPr>
            <p:cNvPr id="28674" name="Picture 2" descr="http://t0.gstatic.com/images?q=tbn:H8UQtsyb2k8YpM:http://www.welchallyn.com/images/products/fullsize/Defibrillation/AEDs/Aed20wpads_972211E_product2_MC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58000" y="1371600"/>
              <a:ext cx="1876346" cy="1830952"/>
            </a:xfrm>
            <a:prstGeom prst="rect">
              <a:avLst/>
            </a:prstGeom>
            <a:noFill/>
          </p:spPr>
        </p:pic>
        <p:sp>
          <p:nvSpPr>
            <p:cNvPr id="11" name="Rectangle 10"/>
            <p:cNvSpPr/>
            <p:nvPr/>
          </p:nvSpPr>
          <p:spPr>
            <a:xfrm>
              <a:off x="6858000" y="2743200"/>
              <a:ext cx="19050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/>
                <a:t>http://www.welchallyn.com/images/products/fullsize/Defibrillation/AEDs/Aed20wpads_972211E_product2_MC.jpg</a:t>
              </a:r>
              <a:endParaRPr lang="en-US" sz="800" dirty="0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676400" y="228600"/>
            <a:ext cx="746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Journal Articles </a:t>
            </a:r>
            <a:endParaRPr lang="en-US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1371600"/>
            <a:ext cx="7239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hlinkClick r:id="rId5"/>
              </a:rPr>
              <a:t> </a:t>
            </a:r>
            <a:r>
              <a:rPr lang="en-US" sz="1200" b="1" dirty="0" smtClean="0">
                <a:hlinkClick r:id="rId5"/>
              </a:rPr>
              <a:t>Analyzing Global Issues via International Trade in Textiles and Clothing</a:t>
            </a:r>
            <a:endParaRPr lang="en-US" sz="1200" b="1" dirty="0" smtClean="0"/>
          </a:p>
          <a:p>
            <a:r>
              <a:rPr lang="en-US" sz="1200" b="1" dirty="0" smtClean="0"/>
              <a:t>     -</a:t>
            </a:r>
            <a:r>
              <a:rPr lang="en-US" sz="1200" dirty="0" smtClean="0"/>
              <a:t>This article discusses international trade and how it affects the economy</a:t>
            </a:r>
          </a:p>
          <a:p>
            <a:r>
              <a:rPr lang="en-US" sz="1200" b="1" dirty="0" smtClean="0"/>
              <a:t>     -</a:t>
            </a:r>
            <a:r>
              <a:rPr lang="en-US" sz="1200" u="sng" dirty="0" smtClean="0">
                <a:hlinkClick r:id="rId6"/>
              </a:rPr>
              <a:t>http://hearth.library.cornell.edu/cgi/t/text/pageviewer-idx?c=hearth&amp;cc=hearth&amp;idno=4732504_5372_001&amp;node=4732504_5372_001%3A7.8&amp;frm=frameset&amp;view=text&amp;seq=44</a:t>
            </a:r>
            <a:endParaRPr lang="en-US" sz="1200" u="sng" dirty="0" smtClean="0"/>
          </a:p>
          <a:p>
            <a:endParaRPr lang="en-US" sz="1200" u="sng" dirty="0" smtClean="0"/>
          </a:p>
          <a:p>
            <a:pPr>
              <a:buFont typeface="Arial" pitchFamily="34" charset="0"/>
              <a:buChar char="•"/>
            </a:pPr>
            <a:r>
              <a:rPr lang="en-US" sz="1200" u="sng" dirty="0" smtClean="0"/>
              <a:t> </a:t>
            </a:r>
            <a:r>
              <a:rPr lang="en-US" sz="1200" b="1" u="sng" dirty="0" smtClean="0">
                <a:hlinkClick r:id="rId7"/>
              </a:rPr>
              <a:t>Promoting Creativity in Culturally Diverse Classrooms</a:t>
            </a:r>
            <a:endParaRPr lang="en-US" sz="1200" dirty="0" smtClean="0"/>
          </a:p>
          <a:p>
            <a:r>
              <a:rPr lang="en-US" sz="1200" dirty="0" smtClean="0"/>
              <a:t>     -This article talks about the changing classroom and what that means to us as a teacher. </a:t>
            </a:r>
          </a:p>
          <a:p>
            <a:r>
              <a:rPr lang="en-US" sz="1200" dirty="0" smtClean="0"/>
              <a:t>     -</a:t>
            </a:r>
            <a:r>
              <a:rPr lang="en-US" sz="1200" u="sng" dirty="0" smtClean="0">
                <a:hlinkClick r:id="rId8"/>
              </a:rPr>
              <a:t>http://hearth.library.cornell.edu/cgi/t/text/pageviewer-idx?c=hearth&amp;cc=hearth&amp;idno=6060814_5319_001&amp;node=6060814_5319_001%3A7.3&amp;frm=frameset&amp;view=text&amp;seq=19</a:t>
            </a:r>
            <a:endParaRPr lang="en-US" sz="1200" u="sng" dirty="0" smtClean="0"/>
          </a:p>
          <a:p>
            <a:endParaRPr lang="en-US" sz="1200" u="sng" dirty="0" smtClean="0"/>
          </a:p>
          <a:p>
            <a:pPr>
              <a:buFont typeface="Arial" pitchFamily="34" charset="0"/>
              <a:buChar char="•"/>
            </a:pPr>
            <a:r>
              <a:rPr lang="en-US" sz="1200" u="sng" dirty="0" smtClean="0"/>
              <a:t> </a:t>
            </a:r>
            <a:r>
              <a:rPr lang="en-US" sz="1200" b="1" u="sng" dirty="0" smtClean="0">
                <a:hlinkClick r:id="rId9"/>
              </a:rPr>
              <a:t>Our Aging Population and Financing Long-Term Care: Is Long-Term Care Insurance a Reasonable Solution?</a:t>
            </a:r>
            <a:endParaRPr lang="en-US" sz="1200" b="1" u="sng" dirty="0" smtClean="0"/>
          </a:p>
          <a:p>
            <a:r>
              <a:rPr lang="en-US" sz="1200" dirty="0" smtClean="0"/>
              <a:t>     -This article talks about our aging population and what this will mean for our society in the future</a:t>
            </a:r>
          </a:p>
          <a:p>
            <a:r>
              <a:rPr lang="en-US" sz="1200" dirty="0" smtClean="0"/>
              <a:t>     -</a:t>
            </a:r>
            <a:r>
              <a:rPr lang="en-US" sz="1200" u="sng" dirty="0" smtClean="0">
                <a:hlinkClick r:id="rId10"/>
              </a:rPr>
              <a:t>http://hearth.library.cornell.edu/cgi/t/text/pageviewer-idx?c=hearth&amp;cc=hearth&amp;idno=6060814_5321_001&amp;node=6060814_5321_001%3A7.3&amp;frm=frameset&amp;view=text&amp;seq=23</a:t>
            </a:r>
            <a:endParaRPr lang="en-US" sz="1200" u="sng" dirty="0" smtClean="0"/>
          </a:p>
          <a:p>
            <a:endParaRPr lang="en-US" sz="1200" u="sng" dirty="0" smtClean="0"/>
          </a:p>
          <a:p>
            <a:pPr>
              <a:buFont typeface="Arial" pitchFamily="34" charset="0"/>
              <a:buChar char="•"/>
            </a:pPr>
            <a:r>
              <a:rPr lang="en-US" sz="1200" u="sng" dirty="0" smtClean="0"/>
              <a:t> </a:t>
            </a:r>
            <a:r>
              <a:rPr lang="en-US" sz="1200" b="1" u="sng" dirty="0" smtClean="0">
                <a:hlinkClick r:id="rId11"/>
              </a:rPr>
              <a:t>College Seniors' Personal Finance Knowledge and Practices</a:t>
            </a:r>
            <a:endParaRPr lang="en-US" sz="1200" dirty="0" smtClean="0"/>
          </a:p>
          <a:p>
            <a:r>
              <a:rPr lang="en-US" sz="1200" dirty="0" smtClean="0"/>
              <a:t>     -This article talks about how important financial classes are for students.</a:t>
            </a:r>
          </a:p>
          <a:p>
            <a:r>
              <a:rPr lang="en-US" sz="1200" dirty="0" smtClean="0"/>
              <a:t>            -</a:t>
            </a:r>
            <a:r>
              <a:rPr lang="en-US" sz="1200" u="sng" dirty="0" smtClean="0">
                <a:hlinkClick r:id="rId12"/>
              </a:rPr>
              <a:t>http://hearth.library.cornell.edu/cgi/t/text/pageviewer-i </a:t>
            </a:r>
            <a:r>
              <a:rPr lang="en-US" sz="1200" u="sng" dirty="0" err="1" smtClean="0">
                <a:hlinkClick r:id="rId12"/>
              </a:rPr>
              <a:t>dx?c</a:t>
            </a:r>
            <a:r>
              <a:rPr lang="en-US" sz="1200" u="sng" dirty="0" smtClean="0">
                <a:hlinkClick r:id="rId12"/>
              </a:rPr>
              <a:t>=</a:t>
            </a:r>
            <a:r>
              <a:rPr lang="en-US" sz="1200" u="sng" dirty="0" err="1" smtClean="0">
                <a:hlinkClick r:id="rId12"/>
              </a:rPr>
              <a:t>hearth&amp;cc</a:t>
            </a:r>
            <a:r>
              <a:rPr lang="en-US" sz="1200" u="sng" dirty="0" smtClean="0">
                <a:hlinkClick r:id="rId12"/>
              </a:rPr>
              <a:t>=</a:t>
            </a:r>
            <a:r>
              <a:rPr lang="en-US" sz="1200" u="sng" dirty="0" err="1" smtClean="0">
                <a:hlinkClick r:id="rId12"/>
              </a:rPr>
              <a:t>hearth&amp;idno</a:t>
            </a:r>
            <a:r>
              <a:rPr lang="en-US" sz="1200" u="sng" dirty="0" smtClean="0">
                <a:hlinkClick r:id="rId12"/>
              </a:rPr>
              <a:t>=6060814_5332_001&amp;node=6060814_5332_001%3A4.12&amp;frm=</a:t>
            </a:r>
            <a:r>
              <a:rPr lang="en-US" sz="1200" u="sng" dirty="0" err="1" smtClean="0">
                <a:hlinkClick r:id="rId12"/>
              </a:rPr>
              <a:t>frameset&amp;view</a:t>
            </a:r>
            <a:r>
              <a:rPr lang="en-US" sz="1200" u="sng" dirty="0" smtClean="0">
                <a:hlinkClick r:id="rId12"/>
              </a:rPr>
              <a:t>=</a:t>
            </a:r>
            <a:r>
              <a:rPr lang="en-US" sz="1200" u="sng" dirty="0" err="1" smtClean="0">
                <a:hlinkClick r:id="rId12"/>
              </a:rPr>
              <a:t>text&amp;seq</a:t>
            </a:r>
            <a:r>
              <a:rPr lang="en-US" sz="1200" u="sng" dirty="0" smtClean="0">
                <a:hlinkClick r:id="rId12"/>
              </a:rPr>
              <a:t>=63</a:t>
            </a:r>
            <a:endParaRPr lang="en-US" sz="1200" dirty="0" smtClean="0"/>
          </a:p>
          <a:p>
            <a:endParaRPr lang="en-US" sz="14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524000" y="1524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Journal Article Review</a:t>
            </a:r>
            <a:endParaRPr lang="en-US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71600" y="1295400"/>
            <a:ext cx="7010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i="1" dirty="0" smtClean="0"/>
              <a:t>At Issue: Food Labeling Act Passed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u="sng" dirty="0" smtClean="0">
                <a:hlinkClick r:id="rId5"/>
              </a:rPr>
              <a:t>http</a:t>
            </a:r>
            <a:r>
              <a:rPr lang="en-US" sz="2400" u="sng" dirty="0" smtClean="0">
                <a:hlinkClick r:id="rId5"/>
              </a:rPr>
              <a:t>://</a:t>
            </a:r>
            <a:r>
              <a:rPr lang="en-US" sz="2400" u="sng" dirty="0" smtClean="0">
                <a:hlinkClick r:id="rId5"/>
              </a:rPr>
              <a:t>hearth.library.cornell.edu/cgi/t/text/pagevieweridx?c=hearth&amp;cc=hearth&amp;idno=4732504_5373_001&amp;node=4732504_5373_001%3A6.10&amp;frm=frameset&amp;view=text&amp;seq=66</a:t>
            </a:r>
            <a:endParaRPr lang="en-US" sz="2400" u="sng" dirty="0" smtClean="0"/>
          </a:p>
          <a:p>
            <a:pPr>
              <a:buFont typeface="Arial" pitchFamily="34" charset="0"/>
              <a:buChar char="•"/>
            </a:pPr>
            <a:endParaRPr lang="en-US" sz="2400" u="sng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Required health claims to have scientific baking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Required all nutrition labels to be placed on products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4" name="Straight Connector 13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Group 22"/>
          <p:cNvGrpSpPr/>
          <p:nvPr/>
        </p:nvGrpSpPr>
        <p:grpSpPr>
          <a:xfrm>
            <a:off x="1371600" y="2209800"/>
            <a:ext cx="2362200" cy="3345894"/>
            <a:chOff x="1371600" y="2209800"/>
            <a:chExt cx="2362200" cy="3345894"/>
          </a:xfrm>
        </p:grpSpPr>
        <p:pic>
          <p:nvPicPr>
            <p:cNvPr id="2052" name="Picture 4" descr="http://www.bangitout.com/uploads/59daved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71600" y="2209800"/>
              <a:ext cx="2362200" cy="3345894"/>
            </a:xfrm>
            <a:prstGeom prst="rect">
              <a:avLst/>
            </a:prstGeom>
            <a:noFill/>
          </p:spPr>
        </p:pic>
        <p:sp>
          <p:nvSpPr>
            <p:cNvPr id="17" name="Rectangle 16"/>
            <p:cNvSpPr/>
            <p:nvPr/>
          </p:nvSpPr>
          <p:spPr>
            <a:xfrm>
              <a:off x="1371600" y="5334000"/>
              <a:ext cx="236220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</a:rPr>
                <a:t>http://www.bangitout.com/uploads/59daved.jpg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57600" y="457200"/>
            <a:ext cx="2628900" cy="2453640"/>
            <a:chOff x="3657600" y="457200"/>
            <a:chExt cx="2628900" cy="2453640"/>
          </a:xfrm>
        </p:grpSpPr>
        <p:pic>
          <p:nvPicPr>
            <p:cNvPr id="2054" name="Picture 6" descr="http://www.boston.com/ae/sidekick/blog/hanson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57600" y="457200"/>
              <a:ext cx="2628900" cy="2453640"/>
            </a:xfrm>
            <a:prstGeom prst="rect">
              <a:avLst/>
            </a:prstGeom>
            <a:noFill/>
          </p:spPr>
        </p:pic>
        <p:sp>
          <p:nvSpPr>
            <p:cNvPr id="18" name="Rectangle 17"/>
            <p:cNvSpPr/>
            <p:nvPr/>
          </p:nvSpPr>
          <p:spPr>
            <a:xfrm>
              <a:off x="3733800" y="2667000"/>
              <a:ext cx="251460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</a:rPr>
                <a:t>http://www.boston.com/ae/sidekick/blog/hanson.jpg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733800" y="2819400"/>
            <a:ext cx="4343400" cy="3259056"/>
            <a:chOff x="3733800" y="2819400"/>
            <a:chExt cx="4343400" cy="3259056"/>
          </a:xfrm>
        </p:grpSpPr>
        <p:pic>
          <p:nvPicPr>
            <p:cNvPr id="2056" name="Picture 8" descr="http://images2.fanpop.com/images/photos/6500000/90s-movies-the-90s-6504285-1024-768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733800" y="2819400"/>
              <a:ext cx="4343400" cy="3259056"/>
            </a:xfrm>
            <a:prstGeom prst="rect">
              <a:avLst/>
            </a:prstGeom>
            <a:noFill/>
          </p:spPr>
        </p:pic>
        <p:sp>
          <p:nvSpPr>
            <p:cNvPr id="20" name="Rectangle 19"/>
            <p:cNvSpPr/>
            <p:nvPr/>
          </p:nvSpPr>
          <p:spPr>
            <a:xfrm>
              <a:off x="3733800" y="5791200"/>
              <a:ext cx="434340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</a:rPr>
                <a:t>http://images2.fanpop.com/images/photos/6500000/90s-movies-the-90s-6504285-1024-768.jpg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96000" y="1905000"/>
            <a:ext cx="2298700" cy="1786354"/>
            <a:chOff x="6096000" y="1905000"/>
            <a:chExt cx="2298700" cy="1786354"/>
          </a:xfrm>
        </p:grpSpPr>
        <p:pic>
          <p:nvPicPr>
            <p:cNvPr id="2058" name="Picture 10" descr="http://images2.fanpop.com/images/photos/6300000/90s-fashion-the-90s-6330936-350-263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096000" y="1905000"/>
              <a:ext cx="2298700" cy="1727309"/>
            </a:xfrm>
            <a:prstGeom prst="rect">
              <a:avLst/>
            </a:prstGeom>
            <a:noFill/>
          </p:spPr>
        </p:pic>
        <p:sp>
          <p:nvSpPr>
            <p:cNvPr id="22" name="Rectangle 21"/>
            <p:cNvSpPr/>
            <p:nvPr/>
          </p:nvSpPr>
          <p:spPr>
            <a:xfrm>
              <a:off x="6096000" y="3352800"/>
              <a:ext cx="22860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</a:rPr>
                <a:t>http://images2.fanpop.com/images/photos/6300000/90s-fashion-the-90s-6330936-350-263.jpg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TextBox 8"/>
          <p:cNvSpPr txBox="1"/>
          <p:nvPr/>
        </p:nvSpPr>
        <p:spPr>
          <a:xfrm>
            <a:off x="1447800" y="1219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1295400"/>
            <a:ext cx="78486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 brief history of the home video game console. (2009). Video </a:t>
            </a:r>
            <a:r>
              <a:rPr lang="en-US" sz="1100" dirty="0" smtClean="0"/>
              <a:t>game consoles </a:t>
            </a:r>
            <a:r>
              <a:rPr lang="en-US" sz="1100" dirty="0" smtClean="0"/>
              <a:t>(1996-2000). </a:t>
            </a:r>
            <a:r>
              <a:rPr lang="en-US" sz="1100" dirty="0" smtClean="0"/>
              <a:t>Retrieved </a:t>
            </a:r>
            <a:r>
              <a:rPr lang="en-US" sz="1100" dirty="0" smtClean="0"/>
              <a:t>September 19, 2009,  </a:t>
            </a:r>
            <a:r>
              <a:rPr lang="en-US" sz="1100" dirty="0" smtClean="0"/>
              <a:t>from 	</a:t>
            </a:r>
            <a:r>
              <a:rPr lang="en-US" sz="1100" dirty="0" smtClean="0">
                <a:hlinkClick r:id="rId5"/>
              </a:rPr>
              <a:t>http</a:t>
            </a:r>
            <a:r>
              <a:rPr lang="en-US" sz="1100" dirty="0" smtClean="0">
                <a:hlinkClick r:id="rId5"/>
              </a:rPr>
              <a:t>://www.thegameconsole.com/ </a:t>
            </a:r>
            <a:r>
              <a:rPr lang="en-US" sz="1100" dirty="0" smtClean="0">
                <a:hlinkClick r:id="rId5"/>
              </a:rPr>
              <a:t>videogames96.htm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All about proper issues. (2009). History of Stem Cell Research. Retrieved September 19, 2009 </a:t>
            </a:r>
            <a:r>
              <a:rPr lang="en-US" sz="1100" dirty="0" smtClean="0"/>
              <a:t>from 	http</a:t>
            </a:r>
            <a:r>
              <a:rPr lang="en-US" sz="1100" dirty="0" smtClean="0"/>
              <a:t>://www.allaboutpopularissues.org/history-of-stem-cell-research-faq.htm</a:t>
            </a:r>
          </a:p>
          <a:p>
            <a:endParaRPr lang="en-US" sz="1100" dirty="0" smtClean="0"/>
          </a:p>
          <a:p>
            <a:r>
              <a:rPr lang="en-US" sz="1100" dirty="0" smtClean="0"/>
              <a:t>Did you know? (2009). The history of the DVD. Retrieved September 19, 2009, </a:t>
            </a:r>
            <a:r>
              <a:rPr lang="en-US" sz="1100" dirty="0" smtClean="0"/>
              <a:t>from </a:t>
            </a:r>
            <a:r>
              <a:rPr lang="en-US" sz="1100" dirty="0" smtClean="0">
                <a:hlinkClick r:id="rId6"/>
              </a:rPr>
              <a:t>http</a:t>
            </a:r>
            <a:r>
              <a:rPr lang="en-US" sz="1100" dirty="0" smtClean="0">
                <a:hlinkClick r:id="rId6"/>
              </a:rPr>
              <a:t>://</a:t>
            </a:r>
            <a:r>
              <a:rPr lang="en-US" sz="1100" dirty="0" smtClean="0">
                <a:hlinkClick r:id="rId6"/>
              </a:rPr>
              <a:t>www.didyouknow.org/dvd/dvdhistory.htm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Features. (2004). The biotech revolution 1970s to now. Retrieved September 19, 2009, from 	</a:t>
            </a:r>
            <a:r>
              <a:rPr lang="en-US" sz="1100" dirty="0" smtClean="0">
                <a:hlinkClick r:id="rId7"/>
              </a:rPr>
              <a:t>http://www.abc.net.au/science/features/biotech/1990.htm</a:t>
            </a:r>
            <a:r>
              <a:rPr lang="en-US" sz="1100" dirty="0" smtClean="0"/>
              <a:t>	</a:t>
            </a:r>
          </a:p>
          <a:p>
            <a:endParaRPr lang="en-US" sz="1100" dirty="0" smtClean="0"/>
          </a:p>
          <a:p>
            <a:r>
              <a:rPr lang="en-US" sz="1100" dirty="0" smtClean="0"/>
              <a:t>Federal Bureau of Investigation. (2008). First strike: Global terror in America. Retrieved </a:t>
            </a:r>
            <a:r>
              <a:rPr lang="en-US" sz="1100" dirty="0" smtClean="0"/>
              <a:t> September </a:t>
            </a:r>
            <a:r>
              <a:rPr lang="en-US" sz="1100" dirty="0" smtClean="0"/>
              <a:t>19, 2009, </a:t>
            </a:r>
            <a:endParaRPr lang="en-US" sz="1100" dirty="0" smtClean="0"/>
          </a:p>
          <a:p>
            <a:r>
              <a:rPr lang="en-US" sz="1100" dirty="0" smtClean="0"/>
              <a:t>	</a:t>
            </a:r>
            <a:r>
              <a:rPr lang="en-US" sz="1100" dirty="0" smtClean="0"/>
              <a:t>f</a:t>
            </a:r>
            <a:r>
              <a:rPr lang="en-US" sz="1100" dirty="0" smtClean="0"/>
              <a:t>rom  </a:t>
            </a:r>
            <a:r>
              <a:rPr lang="en-US" sz="1100" dirty="0" smtClean="0">
                <a:hlinkClick r:id="rId8"/>
              </a:rPr>
              <a:t>http</a:t>
            </a:r>
            <a:r>
              <a:rPr lang="en-US" sz="1100" dirty="0" smtClean="0">
                <a:hlinkClick r:id="rId8"/>
              </a:rPr>
              <a:t>://www.fbi.gov/page2/feb08/tradebom_022608.html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Long, T. (2007). Aug. 7, 1991: Ladies and gentlemen, the World Wide Web. Retrieved </a:t>
            </a:r>
            <a:r>
              <a:rPr lang="en-US" sz="1100" dirty="0" smtClean="0"/>
              <a:t> September </a:t>
            </a:r>
            <a:r>
              <a:rPr lang="en-US" sz="1100" dirty="0" smtClean="0"/>
              <a:t>19, 2009, </a:t>
            </a:r>
            <a:endParaRPr lang="en-US" sz="1100" dirty="0" smtClean="0"/>
          </a:p>
          <a:p>
            <a:r>
              <a:rPr lang="en-US" sz="1100" dirty="0" smtClean="0"/>
              <a:t>	from  </a:t>
            </a:r>
            <a:r>
              <a:rPr lang="en-US" sz="1100" dirty="0" smtClean="0">
                <a:hlinkClick r:id="rId9"/>
              </a:rPr>
              <a:t>http</a:t>
            </a:r>
            <a:r>
              <a:rPr lang="en-US" sz="1100" dirty="0" smtClean="0">
                <a:hlinkClick r:id="rId9"/>
              </a:rPr>
              <a:t>://www.wired.com/science/ </a:t>
            </a:r>
            <a:r>
              <a:rPr lang="en-US" sz="1100" dirty="0" smtClean="0">
                <a:hlinkClick r:id="rId9"/>
              </a:rPr>
              <a:t>discoveries/news/2007/08/dayintech_0807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Journal of Home Economics: Volume 83 Number 1. (1991). At issue: Food labeling act passed. </a:t>
            </a:r>
            <a:r>
              <a:rPr lang="en-US" sz="1100" dirty="0" smtClean="0"/>
              <a:t> Retrieved </a:t>
            </a:r>
            <a:r>
              <a:rPr lang="en-US" sz="1100" dirty="0" smtClean="0"/>
              <a:t>September 19, 2009, </a:t>
            </a:r>
            <a:endParaRPr lang="en-US" sz="1100" dirty="0" smtClean="0"/>
          </a:p>
          <a:p>
            <a:r>
              <a:rPr lang="en-US" sz="1100" dirty="0" smtClean="0"/>
              <a:t>	</a:t>
            </a:r>
            <a:r>
              <a:rPr lang="en-US" sz="1100" dirty="0" smtClean="0">
                <a:solidFill>
                  <a:srgbClr val="0000FF"/>
                </a:solidFill>
              </a:rPr>
              <a:t>from </a:t>
            </a:r>
            <a:r>
              <a:rPr lang="en-US" sz="1100" dirty="0" smtClean="0">
                <a:solidFill>
                  <a:srgbClr val="0000FF"/>
                </a:solidFill>
                <a:hlinkClick r:id="rId10"/>
              </a:rPr>
              <a:t>http</a:t>
            </a:r>
            <a:r>
              <a:rPr lang="en-US" sz="1100" dirty="0" smtClean="0">
                <a:solidFill>
                  <a:srgbClr val="0000FF"/>
                </a:solidFill>
                <a:hlinkClick r:id="rId10"/>
              </a:rPr>
              <a:t>://</a:t>
            </a:r>
            <a:r>
              <a:rPr lang="en-US" sz="1100" dirty="0" smtClean="0">
                <a:solidFill>
                  <a:srgbClr val="0000FF"/>
                </a:solidFill>
                <a:hlinkClick r:id="rId10"/>
              </a:rPr>
              <a:t>hearth.library.cornell.edu/cgi/t/text/pageviewer-idx?c=hearth&amp;cc=hearth&amp;idno</a:t>
            </a:r>
            <a:r>
              <a:rPr lang="en-US" sz="1100" dirty="0" smtClean="0">
                <a:solidFill>
                  <a:srgbClr val="0000FF"/>
                </a:solidFill>
              </a:rPr>
              <a:t>= 	4732504_5373_001&amp;node</a:t>
            </a:r>
            <a:r>
              <a:rPr lang="en-US" sz="1100" dirty="0" smtClean="0">
                <a:solidFill>
                  <a:srgbClr val="0000FF"/>
                </a:solidFill>
              </a:rPr>
              <a:t>= </a:t>
            </a:r>
            <a:r>
              <a:rPr lang="en-US" sz="1100" dirty="0" smtClean="0">
                <a:solidFill>
                  <a:srgbClr val="0000FF"/>
                </a:solidFill>
              </a:rPr>
              <a:t>4732504_5373_001%3A6.10&amp;frm=</a:t>
            </a:r>
            <a:r>
              <a:rPr lang="en-US" sz="1100" dirty="0" err="1" smtClean="0">
                <a:solidFill>
                  <a:srgbClr val="0000FF"/>
                </a:solidFill>
              </a:rPr>
              <a:t>frameset&amp;view</a:t>
            </a:r>
            <a:r>
              <a:rPr lang="en-US" sz="1100" dirty="0" smtClean="0">
                <a:solidFill>
                  <a:srgbClr val="0000FF"/>
                </a:solidFill>
              </a:rPr>
              <a:t>=</a:t>
            </a:r>
            <a:r>
              <a:rPr lang="en-US" sz="1100" dirty="0" err="1" smtClean="0">
                <a:solidFill>
                  <a:srgbClr val="0000FF"/>
                </a:solidFill>
              </a:rPr>
              <a:t>text&amp;seq</a:t>
            </a:r>
            <a:r>
              <a:rPr lang="en-US" sz="1100" dirty="0" smtClean="0">
                <a:solidFill>
                  <a:srgbClr val="0000FF"/>
                </a:solidFill>
              </a:rPr>
              <a:t>=66/</a:t>
            </a:r>
          </a:p>
          <a:p>
            <a:endParaRPr lang="en-US" sz="1100" dirty="0" smtClean="0">
              <a:solidFill>
                <a:srgbClr val="0000FF"/>
              </a:solidFill>
            </a:endParaRPr>
          </a:p>
          <a:p>
            <a:r>
              <a:rPr lang="en-US" sz="1100" dirty="0" smtClean="0"/>
              <a:t>Reynolds, K. (2006). Associated content: Health and wellness. History and symptoms of mad 	cow disease. Retrieved September 19</a:t>
            </a:r>
            <a:r>
              <a:rPr lang="en-US" sz="1100" dirty="0" smtClean="0"/>
              <a:t>,</a:t>
            </a:r>
          </a:p>
          <a:p>
            <a:r>
              <a:rPr lang="en-US" sz="1100" dirty="0" smtClean="0"/>
              <a:t>	</a:t>
            </a:r>
            <a:r>
              <a:rPr lang="en-US" sz="1100" dirty="0" smtClean="0"/>
              <a:t>2009</a:t>
            </a:r>
            <a:r>
              <a:rPr lang="en-US" sz="1100" dirty="0" smtClean="0"/>
              <a:t>, from </a:t>
            </a:r>
            <a:r>
              <a:rPr lang="en-US" sz="1100" u="sng" dirty="0" smtClean="0">
                <a:solidFill>
                  <a:srgbClr val="0000FF"/>
                </a:solidFill>
                <a:hlinkClick r:id="rId11"/>
              </a:rPr>
              <a:t>http://www.associatedcontent.com/</a:t>
            </a:r>
            <a:r>
              <a:rPr lang="en-US" sz="1100" u="sng" dirty="0" smtClean="0">
                <a:solidFill>
                  <a:srgbClr val="0000FF"/>
                </a:solidFill>
              </a:rPr>
              <a:t> </a:t>
            </a:r>
            <a:r>
              <a:rPr lang="en-US" sz="1100" u="sng" dirty="0" smtClean="0">
                <a:solidFill>
                  <a:srgbClr val="0000FF"/>
                </a:solidFill>
              </a:rPr>
              <a:t>article/30663/</a:t>
            </a:r>
            <a:r>
              <a:rPr lang="en-US" sz="1100" u="sng" dirty="0" err="1" smtClean="0">
                <a:solidFill>
                  <a:srgbClr val="0000FF"/>
                </a:solidFill>
              </a:rPr>
              <a:t>history_and_symptoms_of_mad_cow</a:t>
            </a:r>
            <a:r>
              <a:rPr lang="en-US" sz="1100" u="sng" dirty="0" smtClean="0">
                <a:solidFill>
                  <a:srgbClr val="0000FF"/>
                </a:solidFill>
              </a:rPr>
              <a:t>_ </a:t>
            </a:r>
            <a:r>
              <a:rPr lang="en-US" sz="1100" dirty="0" smtClean="0">
                <a:solidFill>
                  <a:srgbClr val="0000FF"/>
                </a:solidFill>
              </a:rPr>
              <a:t>	</a:t>
            </a:r>
            <a:r>
              <a:rPr lang="en-US" sz="1100" u="sng" dirty="0" smtClean="0">
                <a:solidFill>
                  <a:srgbClr val="0000FF"/>
                </a:solidFill>
              </a:rPr>
              <a:t>disease_pg2.html?cat=5</a:t>
            </a:r>
          </a:p>
          <a:p>
            <a:endParaRPr lang="en-US" sz="1100" u="sng" dirty="0" smtClean="0">
              <a:solidFill>
                <a:srgbClr val="0000FF"/>
              </a:solidFill>
            </a:endParaRPr>
          </a:p>
          <a:p>
            <a:r>
              <a:rPr lang="en-US" sz="1100" dirty="0" smtClean="0"/>
              <a:t>Rosenberg, J. (2004). Columbine Massacre. (2004). Retrieved September 19, 2009 from 	</a:t>
            </a:r>
            <a:r>
              <a:rPr lang="en-US" sz="1100" dirty="0" smtClean="0">
                <a:hlinkClick r:id="rId12"/>
              </a:rPr>
              <a:t>http://</a:t>
            </a:r>
            <a:r>
              <a:rPr lang="en-US" sz="1100" dirty="0" smtClean="0">
                <a:hlinkClick r:id="rId12"/>
              </a:rPr>
              <a:t>history1900s.about.com/od/famouscrimesscandals/a/columbine.htm</a:t>
            </a:r>
            <a:endParaRPr lang="en-US" sz="11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2286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Resources</a:t>
            </a:r>
            <a:endParaRPr lang="en-US" sz="6000" dirty="0"/>
          </a:p>
        </p:txBody>
      </p:sp>
    </p:spTree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219200" y="1447800"/>
            <a:ext cx="762000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The library of Congress. (1990). To amend the Federal Food, Drug, and Cosmetic Act to make </a:t>
            </a:r>
            <a:r>
              <a:rPr lang="en-US" sz="1100" dirty="0" smtClean="0"/>
              <a:t> improvements </a:t>
            </a:r>
            <a:r>
              <a:rPr lang="en-US" sz="1100" dirty="0" smtClean="0"/>
              <a:t>in the regulation of </a:t>
            </a:r>
            <a:r>
              <a:rPr lang="en-US" sz="1100" dirty="0" smtClean="0"/>
              <a:t>	medical </a:t>
            </a:r>
            <a:r>
              <a:rPr lang="en-US" sz="1100" dirty="0" smtClean="0"/>
              <a:t>devices, and for other purposes. Retrieved </a:t>
            </a:r>
            <a:r>
              <a:rPr lang="en-US" sz="1100" dirty="0" smtClean="0"/>
              <a:t> September </a:t>
            </a:r>
            <a:r>
              <a:rPr lang="en-US" sz="1100" dirty="0" smtClean="0"/>
              <a:t>19, 2009, from </a:t>
            </a:r>
            <a:r>
              <a:rPr lang="en-US" sz="1100" dirty="0" smtClean="0">
                <a:hlinkClick r:id="rId5"/>
              </a:rPr>
              <a:t>http://thomas.loc.gov/cgi-</a:t>
            </a:r>
            <a:r>
              <a:rPr lang="en-US" sz="1100" dirty="0" smtClean="0"/>
              <a:t>	</a:t>
            </a:r>
            <a:r>
              <a:rPr lang="en-US" sz="1100" u="sng" dirty="0" smtClean="0">
                <a:solidFill>
                  <a:srgbClr val="0000FF"/>
                </a:solidFill>
              </a:rPr>
              <a:t>bin/</a:t>
            </a:r>
            <a:r>
              <a:rPr lang="en-US" sz="1100" u="sng" dirty="0" err="1" smtClean="0">
                <a:solidFill>
                  <a:srgbClr val="0000FF"/>
                </a:solidFill>
              </a:rPr>
              <a:t>bdquery</a:t>
            </a:r>
            <a:r>
              <a:rPr lang="en-US" sz="1100" u="sng" dirty="0" smtClean="0">
                <a:solidFill>
                  <a:srgbClr val="0000FF"/>
                </a:solidFill>
              </a:rPr>
              <a:t>/z?d101:HR03095:@@@D&amp;summ2=1&amp;%7CTOM:/</a:t>
            </a:r>
            <a:r>
              <a:rPr lang="en-US" sz="1100" u="sng" dirty="0" err="1" smtClean="0">
                <a:solidFill>
                  <a:srgbClr val="0000FF"/>
                </a:solidFill>
              </a:rPr>
              <a:t>bss</a:t>
            </a:r>
            <a:r>
              <a:rPr lang="en-US" sz="1100" u="sng" dirty="0" smtClean="0">
                <a:solidFill>
                  <a:srgbClr val="0000FF"/>
                </a:solidFill>
              </a:rPr>
              <a:t>/d101query.html%7C</a:t>
            </a:r>
          </a:p>
          <a:p>
            <a:endParaRPr lang="en-US" sz="1100" u="sng" dirty="0" smtClean="0">
              <a:solidFill>
                <a:srgbClr val="0000FF"/>
              </a:solidFill>
            </a:endParaRPr>
          </a:p>
          <a:p>
            <a:r>
              <a:rPr lang="en-US" sz="1100" dirty="0" smtClean="0"/>
              <a:t>The national security </a:t>
            </a:r>
            <a:r>
              <a:rPr lang="en-US" sz="1100" dirty="0" err="1" smtClean="0"/>
              <a:t>archieve</a:t>
            </a:r>
            <a:r>
              <a:rPr lang="en-US" sz="1100" dirty="0" smtClean="0"/>
              <a:t>. (2001). Operation Desert Storm 10 years after. Retrieved </a:t>
            </a:r>
            <a:r>
              <a:rPr lang="en-US" sz="1100" dirty="0" smtClean="0"/>
              <a:t> September </a:t>
            </a:r>
            <a:r>
              <a:rPr lang="en-US" sz="1100" dirty="0" smtClean="0"/>
              <a:t>19, 2009, </a:t>
            </a:r>
            <a:endParaRPr lang="en-US" sz="1100" dirty="0" smtClean="0"/>
          </a:p>
          <a:p>
            <a:r>
              <a:rPr lang="en-US" sz="1100" dirty="0" smtClean="0"/>
              <a:t>	from  </a:t>
            </a:r>
            <a:r>
              <a:rPr lang="en-US" sz="1100" dirty="0" smtClean="0">
                <a:hlinkClick r:id="rId6"/>
              </a:rPr>
              <a:t>http</a:t>
            </a:r>
            <a:r>
              <a:rPr lang="en-US" sz="1100" dirty="0" smtClean="0">
                <a:hlinkClick r:id="rId6"/>
              </a:rPr>
              <a:t>://www.gwu.edu/~nsarchiv/NSAEBB/NSAEBB39/</a:t>
            </a:r>
            <a:endParaRPr lang="en-US" sz="1100" dirty="0" smtClean="0"/>
          </a:p>
          <a:p>
            <a:endParaRPr lang="en-US" sz="1100" u="sng" dirty="0" smtClean="0">
              <a:solidFill>
                <a:srgbClr val="0000FF"/>
              </a:solidFill>
            </a:endParaRPr>
          </a:p>
          <a:p>
            <a:r>
              <a:rPr lang="en-US" sz="1100" dirty="0" smtClean="0"/>
              <a:t>USA Today. (2007). 25 Top Medical Advances. Retrieved September 19, 2009, from </a:t>
            </a:r>
            <a:r>
              <a:rPr lang="en-US" sz="1100" dirty="0" smtClean="0">
                <a:hlinkClick r:id="rId7"/>
              </a:rPr>
              <a:t>http://</a:t>
            </a:r>
            <a:r>
              <a:rPr lang="en-US" sz="1100" dirty="0" smtClean="0">
                <a:hlinkClick r:id="rId7"/>
              </a:rPr>
              <a:t>www.usatoday.com/news/top25-</a:t>
            </a:r>
            <a:r>
              <a:rPr lang="en-US" sz="1100" dirty="0" smtClean="0"/>
              <a:t>	</a:t>
            </a:r>
            <a:r>
              <a:rPr lang="en-US" sz="1100" u="sng" dirty="0" smtClean="0">
                <a:solidFill>
                  <a:srgbClr val="0000FF"/>
                </a:solidFill>
              </a:rPr>
              <a:t>medical.htm</a:t>
            </a:r>
          </a:p>
          <a:p>
            <a:endParaRPr lang="en-US" sz="1100" u="sng" dirty="0" smtClean="0">
              <a:solidFill>
                <a:srgbClr val="0000FF"/>
              </a:solidFill>
            </a:endParaRPr>
          </a:p>
          <a:p>
            <a:r>
              <a:rPr lang="en-US" sz="1100" dirty="0" smtClean="0"/>
              <a:t>World Health Organization. (2009). 20 questions on genetically modified food. Retrieved </a:t>
            </a:r>
            <a:r>
              <a:rPr lang="en-US" sz="1100" dirty="0" smtClean="0"/>
              <a:t> September </a:t>
            </a:r>
            <a:r>
              <a:rPr lang="en-US" sz="1100" dirty="0" smtClean="0"/>
              <a:t>19, 2009, </a:t>
            </a:r>
            <a:endParaRPr lang="en-US" sz="1100" dirty="0" smtClean="0"/>
          </a:p>
          <a:p>
            <a:r>
              <a:rPr lang="en-US" sz="1100" dirty="0" smtClean="0"/>
              <a:t>	</a:t>
            </a:r>
            <a:r>
              <a:rPr lang="en-US" sz="1100" dirty="0" smtClean="0"/>
              <a:t>from </a:t>
            </a:r>
            <a:r>
              <a:rPr lang="en-US" sz="1100" dirty="0" smtClean="0">
                <a:hlinkClick r:id="rId8"/>
              </a:rPr>
              <a:t>http://</a:t>
            </a:r>
            <a:r>
              <a:rPr lang="en-US" sz="1100" dirty="0" smtClean="0">
                <a:hlinkClick r:id="rId8"/>
              </a:rPr>
              <a:t>www.who.int/foodsafety/publications/ biotech/20questions/en</a:t>
            </a:r>
            <a:r>
              <a:rPr lang="en-US" sz="1100" dirty="0" smtClean="0">
                <a:hlinkClick r:id="rId8"/>
              </a:rPr>
              <a:t>/</a:t>
            </a:r>
            <a:endParaRPr lang="en-US" sz="1100" dirty="0" smtClean="0"/>
          </a:p>
          <a:p>
            <a:endParaRPr lang="en-US" sz="1100" u="sng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152400"/>
            <a:ext cx="693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Resources Continued </a:t>
            </a:r>
            <a:endParaRPr lang="en-US" sz="6000" b="1" dirty="0"/>
          </a:p>
        </p:txBody>
      </p:sp>
    </p:spTree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219200" y="8382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/>
              <a:t>Questions</a:t>
            </a:r>
            <a:endParaRPr lang="en-US" sz="9600" b="1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2438400"/>
            <a:ext cx="35433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81000"/>
            <a:ext cx="8458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+mj-lt"/>
              </a:rPr>
              <a:t>Inventions/Technology</a:t>
            </a:r>
            <a:r>
              <a:rPr lang="en-US" sz="6600" b="1" dirty="0" smtClean="0">
                <a:latin typeface="+mj-lt"/>
              </a:rPr>
              <a:t> </a:t>
            </a:r>
            <a:endParaRPr lang="en-US" sz="6600" b="1" dirty="0"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" name="Straight Connector 5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TextBox 8"/>
          <p:cNvSpPr txBox="1"/>
          <p:nvPr/>
        </p:nvSpPr>
        <p:spPr>
          <a:xfrm>
            <a:off x="1828800" y="1676400"/>
            <a:ext cx="6477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 World Wide Web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 Genetically  </a:t>
            </a:r>
          </a:p>
          <a:p>
            <a:r>
              <a:rPr lang="en-US" sz="3200" dirty="0" smtClean="0">
                <a:latin typeface="+mj-lt"/>
              </a:rPr>
              <a:t>  modified food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 DVD invented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 Game councils 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TextBox 8"/>
          <p:cNvSpPr txBox="1"/>
          <p:nvPr/>
        </p:nvSpPr>
        <p:spPr>
          <a:xfrm>
            <a:off x="1447800" y="457200"/>
            <a:ext cx="769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+mj-lt"/>
              </a:rPr>
              <a:t>World Wide Web</a:t>
            </a:r>
            <a:endParaRPr lang="en-US" sz="60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9200" y="1524000"/>
            <a:ext cx="7010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 August 7, 1991</a:t>
            </a:r>
          </a:p>
          <a:p>
            <a:endParaRPr lang="en-US" sz="28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  Intended for sharing </a:t>
            </a:r>
            <a:r>
              <a:rPr lang="en-US" sz="2800" dirty="0" smtClean="0">
                <a:latin typeface="+mj-lt"/>
              </a:rPr>
              <a:t>research from </a:t>
            </a:r>
          </a:p>
          <a:p>
            <a:r>
              <a:rPr lang="en-US" sz="2800" dirty="0" smtClean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  around the world</a:t>
            </a:r>
          </a:p>
          <a:p>
            <a:endParaRPr lang="en-US" sz="28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 The family had more information at </a:t>
            </a:r>
          </a:p>
          <a:p>
            <a:r>
              <a:rPr lang="en-US" sz="2800" dirty="0" smtClean="0">
                <a:latin typeface="+mj-lt"/>
              </a:rPr>
              <a:t>   their fingertips</a:t>
            </a:r>
          </a:p>
          <a:p>
            <a:endParaRPr lang="en-US" sz="28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 We had to see that the family now had access to more resources </a:t>
            </a:r>
            <a:r>
              <a:rPr lang="en-US" sz="2800" dirty="0" smtClean="0">
                <a:latin typeface="+mj-lt"/>
              </a:rPr>
              <a:t>from </a:t>
            </a:r>
            <a:r>
              <a:rPr lang="en-US" sz="2800" dirty="0" smtClean="0">
                <a:latin typeface="+mj-lt"/>
              </a:rPr>
              <a:t>many locations</a:t>
            </a:r>
            <a:endParaRPr lang="en-US" sz="2800" dirty="0"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010400" y="2286000"/>
            <a:ext cx="1981200" cy="1985665"/>
            <a:chOff x="7391400" y="2819400"/>
            <a:chExt cx="1676400" cy="1680865"/>
          </a:xfrm>
        </p:grpSpPr>
        <p:pic>
          <p:nvPicPr>
            <p:cNvPr id="16386" name="Picture 2" descr="http://www.friendsprovident.co.uk/assets/fp/aboutus/images/content/1989_the_world_wide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91400" y="2819400"/>
              <a:ext cx="1676400" cy="1676400"/>
            </a:xfrm>
            <a:prstGeom prst="rect">
              <a:avLst/>
            </a:prstGeom>
            <a:noFill/>
          </p:spPr>
        </p:pic>
        <p:sp>
          <p:nvSpPr>
            <p:cNvPr id="12" name="Rectangle 11"/>
            <p:cNvSpPr/>
            <p:nvPr/>
          </p:nvSpPr>
          <p:spPr>
            <a:xfrm>
              <a:off x="7391400" y="4038600"/>
              <a:ext cx="16764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</a:rPr>
                <a:t>http://www.friendsprovident.co.uk/assets/fp/aboutus/images/content/1989_the_world_wide.jpg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371600" y="228600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+mj-lt"/>
              </a:rPr>
              <a:t>Genetically Modified Food</a:t>
            </a:r>
            <a:endParaRPr lang="en-US" sz="54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1066800"/>
            <a:ext cx="76962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Goudy Stout" pitchFamily="18" charset="0"/>
              </a:rPr>
              <a:t> </a:t>
            </a:r>
            <a:r>
              <a:rPr lang="en-US" sz="2800" dirty="0" smtClean="0">
                <a:latin typeface="+mj-lt"/>
              </a:rPr>
              <a:t>Early 90’s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 Research done over several years, but now it was brought out to the public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 Families were worried about what it was doing to their food and how it could affect their health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  We had understand what genetically modified food. We then needed to be able to explain it to others. 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TextBox 8"/>
          <p:cNvSpPr txBox="1"/>
          <p:nvPr/>
        </p:nvSpPr>
        <p:spPr>
          <a:xfrm>
            <a:off x="1524000" y="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DVD </a:t>
            </a:r>
            <a:endParaRPr lang="en-US" sz="6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95400" y="1371600"/>
            <a:ext cx="7315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March 1997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Began to replace the VHS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Families were now introduced to a new way to watch movies on TV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We had to be able to change over to the new technology and introduce families to this new technology </a:t>
            </a:r>
            <a:endParaRPr lang="en-US" sz="2800" dirty="0"/>
          </a:p>
        </p:txBody>
      </p:sp>
      <p:pic>
        <p:nvPicPr>
          <p:cNvPr id="18434" name="Picture 2" descr="http://www.usbyte.com/images/BS00789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1066800"/>
            <a:ext cx="1765300" cy="178988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600200" y="2286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Game Consoles </a:t>
            </a:r>
            <a:endParaRPr lang="en-US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1524000"/>
            <a:ext cx="7620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Entire Decade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New game consoles were coming out for several companies throughout the entire decade.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Families or members of the family were now spending more time in front of the TV.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We needed to see another challenge of the family, and how they were no longer spending as much one on one time together. </a:t>
            </a:r>
            <a:endParaRPr lang="en-US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7543800" y="2209800"/>
            <a:ext cx="1352550" cy="1057276"/>
            <a:chOff x="7543800" y="2209800"/>
            <a:chExt cx="1352550" cy="1057276"/>
          </a:xfrm>
        </p:grpSpPr>
        <p:pic>
          <p:nvPicPr>
            <p:cNvPr id="19458" name="Picture 2" descr="http://t2.gstatic.com/images?q=tbn:ylDuiTNOq6e9MM:http://upload.wikimedia.org/wikipedia/commons/thumb/8/82/Nintendo_64.jpg/765px-Nintendo_64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543800" y="2209800"/>
              <a:ext cx="1352550" cy="1057276"/>
            </a:xfrm>
            <a:prstGeom prst="rect">
              <a:avLst/>
            </a:prstGeom>
            <a:noFill/>
          </p:spPr>
        </p:pic>
        <p:sp>
          <p:nvSpPr>
            <p:cNvPr id="11" name="Rectangle 10"/>
            <p:cNvSpPr/>
            <p:nvPr/>
          </p:nvSpPr>
          <p:spPr>
            <a:xfrm>
              <a:off x="7543800" y="3048000"/>
              <a:ext cx="121379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 smtClean="0"/>
                <a:t>commons.wikimedia.org</a:t>
              </a:r>
              <a:endParaRPr lang="en-US" sz="800" dirty="0"/>
            </a:p>
          </p:txBody>
        </p:sp>
      </p:grpSp>
      <p:pic>
        <p:nvPicPr>
          <p:cNvPr id="19460" name="Picture 4" descr="http://t1.gstatic.com/images?q=tbn:BbW59JGw51LLoM:http://www.emuglx.net/images/systems/MD2_sega_megadrive2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91000" y="5257800"/>
            <a:ext cx="1352550" cy="955373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4191000" y="6019800"/>
            <a:ext cx="12954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gameconsoles.com</a:t>
            </a:r>
            <a:endParaRPr lang="en-US" sz="800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800600" y="1143000"/>
            <a:ext cx="1447800" cy="1085850"/>
            <a:chOff x="4800600" y="1143000"/>
            <a:chExt cx="1447800" cy="1085850"/>
          </a:xfrm>
        </p:grpSpPr>
        <p:pic>
          <p:nvPicPr>
            <p:cNvPr id="19462" name="Picture 6" descr="http://t2.gstatic.com/images?q=tbn:FUvKoSIG3ZohdM:http://www.esi.uclm.es/museo/downloads/PlayStation/PlayStation.jpg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800600" y="1143000"/>
              <a:ext cx="1447800" cy="1085850"/>
            </a:xfrm>
            <a:prstGeom prst="rect">
              <a:avLst/>
            </a:prstGeom>
            <a:noFill/>
          </p:spPr>
        </p:pic>
        <p:sp>
          <p:nvSpPr>
            <p:cNvPr id="16" name="Rectangle 15"/>
            <p:cNvSpPr/>
            <p:nvPr/>
          </p:nvSpPr>
          <p:spPr>
            <a:xfrm>
              <a:off x="4800600" y="1981200"/>
              <a:ext cx="64633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 smtClean="0"/>
                <a:t>esi.uclm.es</a:t>
              </a:r>
              <a:endParaRPr lang="en-US" sz="800" dirty="0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524000" y="22860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Historical Events</a:t>
            </a:r>
            <a:endParaRPr lang="en-US" sz="6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1524000"/>
            <a:ext cx="7924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World Trade Center Bombing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Mad Cow Disease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Desert Storm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Columbine Shooting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8991600" cy="6716983"/>
            <a:chOff x="0" y="0"/>
            <a:chExt cx="8991600" cy="6716983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371600" cy="1393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45056">
              <a:off x="120577" y="5659962"/>
              <a:ext cx="1804951" cy="96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 rot="5400000">
              <a:off x="-1294606" y="3429794"/>
              <a:ext cx="36576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6477000"/>
              <a:ext cx="54102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67600" y="5638800"/>
              <a:ext cx="1524000" cy="1078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Box 7"/>
          <p:cNvSpPr txBox="1"/>
          <p:nvPr/>
        </p:nvSpPr>
        <p:spPr>
          <a:xfrm>
            <a:off x="1447800" y="228600"/>
            <a:ext cx="769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World Trade Center Bombing </a:t>
            </a:r>
            <a:endParaRPr lang="en-US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1066800"/>
            <a:ext cx="6781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February 26, 1993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Terrorism hit American soil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Families now had a fear in them </a:t>
            </a:r>
            <a:endParaRPr lang="en-US" sz="2800" dirty="0" smtClean="0"/>
          </a:p>
          <a:p>
            <a:r>
              <a:rPr lang="en-US" sz="2800" dirty="0" smtClean="0"/>
              <a:t>when </a:t>
            </a:r>
            <a:r>
              <a:rPr lang="en-US" sz="2800" dirty="0" smtClean="0"/>
              <a:t>the next attack would be </a:t>
            </a:r>
          </a:p>
          <a:p>
            <a:r>
              <a:rPr lang="en-US" sz="2800" dirty="0" smtClean="0"/>
              <a:t>and </a:t>
            </a:r>
            <a:r>
              <a:rPr lang="en-US" sz="2800" dirty="0" smtClean="0"/>
              <a:t>where would it take place.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We needed to talk to families about appreciating time together and being prepared. </a:t>
            </a:r>
            <a:endParaRPr lang="en-US" sz="2800" dirty="0"/>
          </a:p>
        </p:txBody>
      </p:sp>
      <p:pic>
        <p:nvPicPr>
          <p:cNvPr id="20482" name="Picture 2" descr="http://img.timeinc.net/time/magazine/archive/covers/1993/1101930308_4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1066800"/>
            <a:ext cx="2070100" cy="27273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965</Words>
  <Application>Microsoft Office PowerPoint</Application>
  <PresentationFormat>On-screen Show (4:3)</PresentationFormat>
  <Paragraphs>202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Corporate Edition</dc:creator>
  <cp:lastModifiedBy>Corporate Edition</cp:lastModifiedBy>
  <cp:revision>30</cp:revision>
  <dcterms:created xsi:type="dcterms:W3CDTF">2009-09-21T03:52:55Z</dcterms:created>
  <dcterms:modified xsi:type="dcterms:W3CDTF">2009-09-22T14:28:09Z</dcterms:modified>
</cp:coreProperties>
</file>